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9" r:id="rId5"/>
    <p:sldId id="280" r:id="rId6"/>
    <p:sldId id="281" r:id="rId7"/>
    <p:sldId id="283" r:id="rId8"/>
    <p:sldId id="282" r:id="rId9"/>
    <p:sldId id="278" r:id="rId10"/>
    <p:sldId id="270" r:id="rId11"/>
    <p:sldId id="286" r:id="rId12"/>
    <p:sldId id="287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5ED"/>
    <a:srgbClr val="004D40"/>
    <a:srgbClr val="00796B"/>
    <a:srgbClr val="A6D2CD"/>
    <a:srgbClr val="F3EBD0"/>
    <a:srgbClr val="BAE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/>
    <p:restoredTop sz="94639"/>
  </p:normalViewPr>
  <p:slideViewPr>
    <p:cSldViewPr snapToGrid="0" snapToObjects="1">
      <p:cViewPr>
        <p:scale>
          <a:sx n="110" d="100"/>
          <a:sy n="110" d="100"/>
        </p:scale>
        <p:origin x="-47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F378-A796-0E49-B9FA-1A77E4F1EEFE}" type="datetimeFigureOut">
              <a:rPr lang="ru-RU" smtClean="0"/>
              <a:t>05.09.2024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60D6F-A74C-8743-AD0D-2D7A7C35B1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02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74344-7E93-BA41-A7DA-181988968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0CD7C9-2C7F-3B40-915D-E02AE5DB7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B731C-54C1-5F47-B7D2-0BE3C7B4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38D-2D96-8146-BC60-DFEF8D2AD0B9}" type="datetime1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532AFF-6C4B-B84E-8BEC-4D8609A3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5B6623-3271-5A4D-92A9-7C2E542A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179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6785F-484A-0643-B48E-5AA570D0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85C860-00A7-924F-850B-ED65B4746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68DC8-10AF-674C-BB56-9247E867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274C-741E-E446-B6B9-ED74B54D894A}" type="datetime1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9C8FEC-3F3D-0746-8BF7-15A4DB1E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96DA11-B828-3F44-A936-DAA1111C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0122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30BAA4-A3F9-5D4D-B678-904B94822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34A919-D0BF-4241-AFB3-6DC7D4560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97A7B8-3707-9A43-AA16-43AD4D45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5D77-F2FE-4F4D-BE32-48AB45827E00}" type="datetime1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C51359-D5FF-E140-A853-0A5989AE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A28A4-AD07-1C4D-8D0B-6BD72DBE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90026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FFA69-0488-0C42-B0DC-9E013F12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28B62-A46E-B347-824D-F29E3F51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8CDE4-2AED-B344-9D6B-6536937B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B4AC-0096-6646-BD75-AAB546CB1B32}" type="datetime1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D14F76-9ABB-C34E-8846-C59B41FD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BAB031-5A3F-E844-BAC9-59F20030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14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A8D5E-97B5-334D-B177-0F0D4CFB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C51E01-7280-6943-A423-595E5D8BD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65E08D-F056-864E-8AD1-B89F16D9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3802-A323-FC4F-8D1E-7C1A61AF43C8}" type="datetime1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4285F-AD9E-1743-BE47-8F10A399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4B28CE-6C56-6740-81C1-7E5D5FD5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9259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09783-D445-3746-9B00-6983C879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A1B78-15D8-6D47-A8C5-6361882A8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0B6D2A-FB03-9649-86FB-6F98A294F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8401F-D0BF-E745-947B-F2A4E16E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E34-139A-6749-A59F-3F7D848EA833}" type="datetime1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7AC7B-431E-C744-9D18-1D63EE92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19E246-FA9E-4440-8BBA-086AED4D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1152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6F179-5026-0143-BAD9-6C883316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C5A15E-C7F3-EA48-AC12-E648D9914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3B86FF-EB70-AD4A-91BA-0E3EF96A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0513C4-3D5C-FB46-A4C3-132F61CE9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34262B1-9D68-F94D-88B1-7D510DD48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7A17A3-3AC0-F24D-934D-AE13003D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F614-3547-214A-85C8-3E9B58EB6BBF}" type="datetime1">
              <a:rPr lang="ru-RU" smtClean="0"/>
              <a:t>05.09.2024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E372E4-F73F-CF4F-9A28-51200FD7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BE1602-595A-9544-B691-08DF6B8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12886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5BC0A-FBF1-5445-AF52-B28B4957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9824FB-2738-514B-8CBC-516E6D76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7582-DCE0-0342-AD34-C9F2D899E31D}" type="datetime1">
              <a:rPr lang="ru-RU" smtClean="0"/>
              <a:t>05.09.2024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04BB3B-21E5-FB48-94D7-9269962D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0B1B76-6301-004D-9895-2FFD3260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9941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C1EDD9-BA7E-BE46-A911-943270F0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A8A-06B5-F44C-9442-AD257FFDB435}" type="datetime1">
              <a:rPr lang="ru-RU" smtClean="0"/>
              <a:t>05.09.2024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F51C13C-0B2C-CD47-9934-82079851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DA22D8-17BB-4043-93A5-B65F94AA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8119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2CBB81-DA72-9D48-BD4C-4992CECD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2F4A55-0553-EF47-90C8-6D1ADBB9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6D3300-788D-B945-834D-DFA7461DA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F127AE-DC9C-DA41-A90D-71C612FE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682B-E439-834C-A46C-C5E2B027717E}" type="datetime1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9756F0-5B4C-6B4A-BC6D-AE6DB1A2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056C28-3554-4744-B0E4-D9204F14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97919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305CD-E206-E94F-9794-FF3CC117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C2E2B7-2AEF-1543-95B8-060682131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C51F94-DF53-A54E-8686-D4123AC2D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F8B7E0-C059-A543-8717-A992C367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5BE-141E-C346-B2B8-799930307FBE}" type="datetime1">
              <a:rPr lang="ru-RU" smtClean="0"/>
              <a:t>05.09.2024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5C930-A194-2C4D-B4AF-2D2CDDEB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F39C02-AA37-1F45-B529-DDA572CE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7297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104B6-9B02-004F-B4CF-D4DCD0C5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86D90C-8703-3B49-BBB6-2210E259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FADF57-FCFC-0E43-88DB-403DF20B2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AAA5-890C-1A42-94A4-1A30A1D11176}" type="datetime1">
              <a:rPr lang="ru-RU" smtClean="0"/>
              <a:t>05.09.2024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52C60-873B-E345-BBD8-1C457D076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B86FE-94AB-1140-88C8-1F09C998F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127F-8075-214D-81F0-EC7528F3F9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2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gif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 /><Relationship Id="rId2" Type="http://schemas.openxmlformats.org/officeDocument/2006/relationships/image" Target="../media/image8.tif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2.gi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 /><Relationship Id="rId2" Type="http://schemas.openxmlformats.org/officeDocument/2006/relationships/image" Target="../media/image5.tif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AB3FC53F-2EA5-2C4E-B134-7762FF5ABF11}"/>
              </a:ext>
            </a:extLst>
          </p:cNvPr>
          <p:cNvSpPr txBox="1">
            <a:spLocks/>
          </p:cNvSpPr>
          <p:nvPr/>
        </p:nvSpPr>
        <p:spPr>
          <a:xfrm>
            <a:off x="65659" y="1674215"/>
            <a:ext cx="11790803" cy="2597506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СОЦИАЛЬНО-ПСИХОЛОГИЧЕСКОГО ТЕСТИРОВАНИЯ ОБУЧАЮЩИХСЯ ОБРАЗОВАТЕЛЬНЫХ ОРГАНИЗАЦИЙ РЕСПУБЛИКИ КОМИ </a:t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2024-2025 учебном году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BBD52D-71A2-984A-86A6-2EAFA82B69BB}"/>
              </a:ext>
            </a:extLst>
          </p:cNvPr>
          <p:cNvSpPr txBox="1"/>
          <p:nvPr/>
        </p:nvSpPr>
        <p:spPr>
          <a:xfrm>
            <a:off x="237074" y="6113101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Сыктывкар, 05 сентября 2024 года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B93F8C-A192-3546-B56A-C453D1EB2473}"/>
              </a:ext>
            </a:extLst>
          </p:cNvPr>
          <p:cNvSpPr txBox="1"/>
          <p:nvPr/>
        </p:nvSpPr>
        <p:spPr>
          <a:xfrm>
            <a:off x="5612524" y="5328745"/>
            <a:ext cx="62439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bg1"/>
                </a:solidFill>
              </a:rPr>
              <a:t>Живилова Ю.В., </a:t>
            </a:r>
            <a:r>
              <a:rPr lang="ru-RU" sz="2400" dirty="0">
                <a:solidFill>
                  <a:schemeClr val="bg1"/>
                </a:solidFill>
              </a:rPr>
              <a:t>руководитель отдела ППС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ГУ РК РПМСЦ «Образование и здоровье»,  руководитель РМО 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2320219F-6352-A449-89FE-849363AA4534}"/>
              </a:ext>
            </a:extLst>
          </p:cNvPr>
          <p:cNvSpPr txBox="1"/>
          <p:nvPr/>
        </p:nvSpPr>
        <p:spPr>
          <a:xfrm>
            <a:off x="420413" y="6440323"/>
            <a:ext cx="384810" cy="218008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14B9C58C-6434-1247-91C4-FA717B3A54E0}" type="slidenum">
              <a:rPr lang="en-US" sz="14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1</a:t>
            </a:fld>
            <a:endParaRPr sz="1400" dirty="0">
              <a:latin typeface="+mj-lt"/>
              <a:cs typeface="Montserrat SemiBold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AB99C89-CC37-DE49-B869-AD05DE2CE2A3}"/>
              </a:ext>
            </a:extLst>
          </p:cNvPr>
          <p:cNvGrpSpPr/>
          <p:nvPr/>
        </p:nvGrpSpPr>
        <p:grpSpPr>
          <a:xfrm>
            <a:off x="9293949" y="355722"/>
            <a:ext cx="2431336" cy="1067259"/>
            <a:chOff x="158229" y="96973"/>
            <a:chExt cx="3171201" cy="1392030"/>
          </a:xfrm>
        </p:grpSpPr>
        <p:sp>
          <p:nvSpPr>
            <p:cNvPr id="2" name="Овал 1"/>
            <p:cNvSpPr/>
            <p:nvPr/>
          </p:nvSpPr>
          <p:spPr>
            <a:xfrm>
              <a:off x="158229" y="175834"/>
              <a:ext cx="3171201" cy="1266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03" y="96973"/>
              <a:ext cx="2405311" cy="1392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311153" y="337827"/>
            <a:ext cx="716849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ГУ РК «Республиканский центр 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психолого-педагогической, медицинской 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 социальной помощи»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3" descr="эмблема центра новая 14.gif">
            <a:extLst>
              <a:ext uri="{FF2B5EF4-FFF2-40B4-BE49-F238E27FC236}">
                <a16:creationId xmlns:a16="http://schemas.microsoft.com/office/drawing/2014/main" id="{A856F355-9146-874A-B996-42370A5C2F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914" y="416184"/>
            <a:ext cx="1015264" cy="10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3781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EC5E3B4A-3C31-5649-B69F-D7781831E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21471" y="985631"/>
            <a:ext cx="2763053" cy="454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dirty="0">
                <a:solidFill>
                  <a:srgbClr val="00796B"/>
                </a:solidFill>
                <a:latin typeface="+mn-lt"/>
              </a:rPr>
              <a:t>Этапы Тестирования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65DB40-817E-554C-BEA7-980D12A82F34}"/>
              </a:ext>
            </a:extLst>
          </p:cNvPr>
          <p:cNvSpPr txBox="1"/>
          <p:nvPr/>
        </p:nvSpPr>
        <p:spPr>
          <a:xfrm>
            <a:off x="1539503" y="1527483"/>
            <a:ext cx="1038286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96B"/>
                </a:solidFill>
              </a:rPr>
              <a:t>I </a:t>
            </a:r>
            <a:r>
              <a:rPr lang="ru-RU" b="1" dirty="0">
                <a:solidFill>
                  <a:srgbClr val="00796B"/>
                </a:solidFill>
              </a:rPr>
              <a:t>этап: информационно-разъяснительная кампания </a:t>
            </a:r>
            <a:r>
              <a:rPr lang="ru-RU" b="1" dirty="0">
                <a:solidFill>
                  <a:srgbClr val="FF0000"/>
                </a:solidFill>
              </a:rPr>
              <a:t>(с 01.09.2024 до 25.09.2024)</a:t>
            </a:r>
          </a:p>
          <a:p>
            <a:endParaRPr lang="ru-RU" sz="900" dirty="0">
              <a:solidFill>
                <a:srgbClr val="FF0000"/>
              </a:solidFill>
            </a:endParaRPr>
          </a:p>
          <a:p>
            <a:pPr algn="just"/>
            <a:r>
              <a:rPr lang="ru-RU" dirty="0"/>
              <a:t>Формирование планов  и размещение на официальных сайтах учреждений планов ИРК -</a:t>
            </a:r>
            <a:r>
              <a:rPr lang="ru-RU" b="1" dirty="0">
                <a:solidFill>
                  <a:srgbClr val="FF0000"/>
                </a:solidFill>
              </a:rPr>
              <a:t> до 20.09.2024</a:t>
            </a:r>
            <a:endParaRPr lang="ru-RU" dirty="0">
              <a:solidFill>
                <a:srgbClr val="00796B"/>
              </a:solidFill>
            </a:endParaRPr>
          </a:p>
          <a:p>
            <a:pPr algn="just"/>
            <a:r>
              <a:rPr lang="ru-RU" dirty="0"/>
              <a:t>Проведение ИРК - </a:t>
            </a:r>
            <a:r>
              <a:rPr lang="ru-RU" b="1" dirty="0">
                <a:solidFill>
                  <a:srgbClr val="FF0000"/>
                </a:solidFill>
              </a:rPr>
              <a:t>до 25.09.2024 </a:t>
            </a:r>
          </a:p>
          <a:p>
            <a:pPr algn="just"/>
            <a:r>
              <a:rPr lang="ru-RU" dirty="0"/>
              <a:t>Получение письменных информированных согласий и формирование списков - </a:t>
            </a:r>
            <a:r>
              <a:rPr lang="ru-RU" b="1" dirty="0">
                <a:solidFill>
                  <a:srgbClr val="FF0000"/>
                </a:solidFill>
              </a:rPr>
              <a:t>до 25.09.2024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0A671-E9BC-E342-B883-CCEB8E1583EC}"/>
              </a:ext>
            </a:extLst>
          </p:cNvPr>
          <p:cNvSpPr txBox="1"/>
          <p:nvPr/>
        </p:nvSpPr>
        <p:spPr>
          <a:xfrm>
            <a:off x="1539503" y="3008877"/>
            <a:ext cx="1065249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96B"/>
                </a:solidFill>
              </a:rPr>
              <a:t>II </a:t>
            </a:r>
            <a:r>
              <a:rPr lang="ru-RU" b="1" dirty="0">
                <a:solidFill>
                  <a:srgbClr val="00796B"/>
                </a:solidFill>
              </a:rPr>
              <a:t>этап: проведение Тестирования </a:t>
            </a:r>
            <a:r>
              <a:rPr lang="ru-RU" b="1" dirty="0">
                <a:solidFill>
                  <a:srgbClr val="FF0000"/>
                </a:solidFill>
              </a:rPr>
              <a:t>(до 01 </a:t>
            </a:r>
            <a:r>
              <a:rPr lang="ru-RU" b="1">
                <a:solidFill>
                  <a:srgbClr val="FF0000"/>
                </a:solidFill>
              </a:rPr>
              <a:t>ноября 2024)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sz="800" b="1" dirty="0">
              <a:solidFill>
                <a:srgbClr val="FF0000"/>
              </a:solidFill>
            </a:endParaRPr>
          </a:p>
          <a:p>
            <a:r>
              <a:rPr lang="ru-RU" dirty="0"/>
              <a:t>Формирование, размещение на сайтах учреждений планов календарных планов -</a:t>
            </a:r>
            <a:r>
              <a:rPr lang="ru-RU" b="1" dirty="0">
                <a:solidFill>
                  <a:srgbClr val="FF0000"/>
                </a:solidFill>
              </a:rPr>
              <a:t> до 29.09.2024</a:t>
            </a:r>
          </a:p>
          <a:p>
            <a:r>
              <a:rPr lang="ru-RU" dirty="0"/>
              <a:t>Предоставление актов передачи результатов Тестирования - </a:t>
            </a:r>
            <a:r>
              <a:rPr lang="ru-RU" b="1" dirty="0">
                <a:solidFill>
                  <a:srgbClr val="FF0000"/>
                </a:solidFill>
              </a:rPr>
              <a:t>до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31.10.2024</a:t>
            </a:r>
            <a:endParaRPr lang="ru-RU" sz="1100" b="1" dirty="0">
              <a:solidFill>
                <a:srgbClr val="00796B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389718-7D7B-6B44-A6A8-E72295BD3A49}"/>
              </a:ext>
            </a:extLst>
          </p:cNvPr>
          <p:cNvSpPr/>
          <p:nvPr/>
        </p:nvSpPr>
        <p:spPr>
          <a:xfrm>
            <a:off x="1539501" y="4174638"/>
            <a:ext cx="1018943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этап:</a:t>
            </a:r>
            <a:r>
              <a:rPr lang="ru-RU" b="1" dirty="0">
                <a:solidFill>
                  <a:srgbClr val="00796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профилактические медицинские осмотры по результатам тестирования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(до 31.05.2025)</a:t>
            </a:r>
          </a:p>
          <a:p>
            <a:pPr algn="just">
              <a:spcAft>
                <a:spcPts val="0"/>
              </a:spcAft>
            </a:pPr>
            <a:endParaRPr lang="ru-RU" sz="800" dirty="0"/>
          </a:p>
          <a:p>
            <a:pPr algn="just">
              <a:spcAft>
                <a:spcPts val="0"/>
              </a:spcAft>
            </a:pPr>
            <a:r>
              <a:rPr lang="ru-RU" dirty="0"/>
              <a:t>Направление поименных списков обучающихся  на прохождение ПМО  - </a:t>
            </a:r>
            <a:r>
              <a:rPr lang="ru-RU" b="1" dirty="0">
                <a:solidFill>
                  <a:srgbClr val="FF0000"/>
                </a:solidFill>
              </a:rPr>
              <a:t>до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15.12.2024</a:t>
            </a:r>
          </a:p>
          <a:p>
            <a:pPr algn="just"/>
            <a:r>
              <a:rPr lang="ru-RU" dirty="0"/>
              <a:t>Информация в ГУ РК РПМСЦ о прохождении ПМО - </a:t>
            </a:r>
            <a:r>
              <a:rPr lang="ru-RU" b="1" dirty="0">
                <a:solidFill>
                  <a:srgbClr val="FF0000"/>
                </a:solidFill>
              </a:rPr>
              <a:t>до</a:t>
            </a:r>
            <a:r>
              <a:rPr lang="ru-RU" dirty="0"/>
              <a:t>  </a:t>
            </a:r>
            <a:r>
              <a:rPr lang="ru-RU" b="1" dirty="0">
                <a:solidFill>
                  <a:srgbClr val="FF0000"/>
                </a:solidFill>
              </a:rPr>
              <a:t>10.06.2025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EC5E3B4A-3C31-5649-B69F-D7781831E4B8}"/>
              </a:ext>
            </a:extLst>
          </p:cNvPr>
          <p:cNvSpPr txBox="1">
            <a:spLocks/>
          </p:cNvSpPr>
          <p:nvPr/>
        </p:nvSpPr>
        <p:spPr>
          <a:xfrm>
            <a:off x="2127562" y="233842"/>
            <a:ext cx="9476375" cy="454804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400" b="1" dirty="0">
                <a:solidFill>
                  <a:srgbClr val="004D40"/>
                </a:solidFill>
                <a:latin typeface="+mn-lt"/>
              </a:rPr>
              <a:t>Сроки проведения Тестирования: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с 01.09.2024 по 15.11.2024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389718-7D7B-6B44-A6A8-E72295BD3A49}"/>
              </a:ext>
            </a:extLst>
          </p:cNvPr>
          <p:cNvSpPr/>
          <p:nvPr/>
        </p:nvSpPr>
        <p:spPr>
          <a:xfrm>
            <a:off x="1539501" y="5348255"/>
            <a:ext cx="1018943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ru-RU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этап: мероприятия</a:t>
            </a:r>
            <a:r>
              <a:rPr lang="ru-RU" b="1" dirty="0">
                <a:solidFill>
                  <a:srgbClr val="00796B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96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 оказанию психолого-педагогической помощи и коррекционному сопровождению обучающихся «группы риска» </a:t>
            </a: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(до 31.05.2025)</a:t>
            </a:r>
          </a:p>
          <a:p>
            <a:pPr algn="just">
              <a:spcAft>
                <a:spcPts val="0"/>
              </a:spcAft>
            </a:pPr>
            <a:endParaRPr lang="ru-RU" sz="800" dirty="0"/>
          </a:p>
          <a:p>
            <a:pPr algn="just">
              <a:spcAft>
                <a:spcPts val="0"/>
              </a:spcAft>
            </a:pPr>
            <a:r>
              <a:rPr lang="ru-RU" dirty="0"/>
              <a:t>Разработка планов мероприятий по оказанию ППП и КС - до </a:t>
            </a:r>
            <a:r>
              <a:rPr lang="ru-RU" b="1" dirty="0">
                <a:solidFill>
                  <a:srgbClr val="FF0000"/>
                </a:solidFill>
              </a:rPr>
              <a:t>01.12.2024</a:t>
            </a:r>
          </a:p>
          <a:p>
            <a:pPr algn="just"/>
            <a:r>
              <a:rPr lang="ru-RU" dirty="0"/>
              <a:t>Направление планов мероприятий по оказанию ППП и КС в ГУ РК РПМСЦ - до  </a:t>
            </a:r>
            <a:r>
              <a:rPr lang="ru-RU" b="1" dirty="0">
                <a:solidFill>
                  <a:srgbClr val="FF0000"/>
                </a:solidFill>
              </a:rPr>
              <a:t>04.12.2024</a:t>
            </a:r>
          </a:p>
        </p:txBody>
      </p:sp>
      <p:sp>
        <p:nvSpPr>
          <p:cNvPr id="13" name="object 22">
            <a:extLst>
              <a:ext uri="{FF2B5EF4-FFF2-40B4-BE49-F238E27FC236}">
                <a16:creationId xmlns:a16="http://schemas.microsoft.com/office/drawing/2014/main" id="{4E6FD5C9-838D-544A-929B-B38792425927}"/>
              </a:ext>
            </a:extLst>
          </p:cNvPr>
          <p:cNvSpPr txBox="1"/>
          <p:nvPr/>
        </p:nvSpPr>
        <p:spPr>
          <a:xfrm>
            <a:off x="540772" y="5988672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10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EC5E3B4A-3C31-5649-B69F-D7781831E4B8}"/>
              </a:ext>
            </a:extLst>
          </p:cNvPr>
          <p:cNvSpPr txBox="1">
            <a:spLocks/>
          </p:cNvSpPr>
          <p:nvPr/>
        </p:nvSpPr>
        <p:spPr>
          <a:xfrm>
            <a:off x="7693780" y="880662"/>
            <a:ext cx="4136571" cy="454804"/>
          </a:xfrm>
          <a:prstGeom prst="rect">
            <a:avLst/>
          </a:prstGeom>
          <a:solidFill>
            <a:srgbClr val="C6F5ED"/>
          </a:solidFill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800">
              <a:lnSpc>
                <a:spcPct val="13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Рекомендуемый охват –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92%</a:t>
            </a:r>
          </a:p>
        </p:txBody>
      </p:sp>
    </p:spTree>
    <p:extLst>
      <p:ext uri="{BB962C8B-B14F-4D97-AF65-F5344CB8AC3E}">
        <p14:creationId xmlns:p14="http://schemas.microsoft.com/office/powerpoint/2010/main" val="210583481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312" y="398992"/>
            <a:ext cx="5503333" cy="53234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4D40"/>
                </a:solidFill>
                <a:latin typeface="+mn-lt"/>
              </a:rPr>
              <a:t>Мотивирование родителей и педагогов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270" y="942220"/>
            <a:ext cx="5651816" cy="2486780"/>
          </a:xfrm>
          <a:solidFill>
            <a:srgbClr val="C6F5ED"/>
          </a:solidFill>
        </p:spPr>
        <p:txBody>
          <a:bodyPr>
            <a:normAutofit/>
          </a:bodyPr>
          <a:lstStyle/>
          <a:p>
            <a:r>
              <a:rPr lang="ru-RU" sz="1600" dirty="0"/>
              <a:t>Личная заинтересованность в работе по проведению СПТ</a:t>
            </a:r>
          </a:p>
          <a:p>
            <a:r>
              <a:rPr lang="ru-RU" sz="1600" dirty="0"/>
              <a:t>Примеры сообщений для ИПК на официальном сайте, при проведении работы с родителями, с педагогами</a:t>
            </a:r>
          </a:p>
          <a:p>
            <a:r>
              <a:rPr lang="ru-RU" sz="1600" dirty="0"/>
              <a:t>Подготовлены примерные ответы на самые распространенные вопросы по СПТ</a:t>
            </a:r>
          </a:p>
          <a:p>
            <a:r>
              <a:rPr lang="ru-RU" sz="1600" dirty="0"/>
              <a:t>Важность эмоционального контакта с родителями, педагогами (тактичность, внимательность, деликатность)</a:t>
            </a:r>
          </a:p>
          <a:p>
            <a:r>
              <a:rPr lang="ru-RU" sz="1600" dirty="0"/>
              <a:t>Обеспечение конфиденциальности</a:t>
            </a:r>
          </a:p>
          <a:p>
            <a:endParaRPr lang="ru-RU" sz="1600" dirty="0"/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DCEFA1AB-7BC8-8E41-B0CA-ECFC1635577C}"/>
              </a:ext>
            </a:extLst>
          </p:cNvPr>
          <p:cNvSpPr txBox="1"/>
          <p:nvPr/>
        </p:nvSpPr>
        <p:spPr>
          <a:xfrm>
            <a:off x="532305" y="5954805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11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E21221E-53A3-CC4B-ADC1-BC9246A2E48D}"/>
              </a:ext>
            </a:extLst>
          </p:cNvPr>
          <p:cNvSpPr txBox="1">
            <a:spLocks/>
          </p:cNvSpPr>
          <p:nvPr/>
        </p:nvSpPr>
        <p:spPr>
          <a:xfrm>
            <a:off x="1674270" y="3916755"/>
            <a:ext cx="5321613" cy="49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4D40"/>
                </a:solidFill>
                <a:latin typeface="+mn-lt"/>
              </a:rPr>
              <a:t>Мотивирование обучающихся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57D03ACB-2F5E-D14D-92D6-F5DDFB8CA68F}"/>
              </a:ext>
            </a:extLst>
          </p:cNvPr>
          <p:cNvSpPr txBox="1">
            <a:spLocks/>
          </p:cNvSpPr>
          <p:nvPr/>
        </p:nvSpPr>
        <p:spPr>
          <a:xfrm>
            <a:off x="1739586" y="4407821"/>
            <a:ext cx="5586500" cy="21526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Примеры сообщений при проведении работы с обучающимися</a:t>
            </a:r>
          </a:p>
          <a:p>
            <a:r>
              <a:rPr lang="ru-RU" sz="1600" dirty="0"/>
              <a:t>Мотивирующая беседа/тренинг/</a:t>
            </a:r>
            <a:r>
              <a:rPr lang="ru-RU" sz="1600" dirty="0" err="1"/>
              <a:t>квест</a:t>
            </a:r>
            <a:r>
              <a:rPr lang="ru-RU" sz="1600" dirty="0"/>
              <a:t>/деловая игра</a:t>
            </a:r>
          </a:p>
          <a:p>
            <a:r>
              <a:rPr lang="ru-RU" sz="1600" dirty="0"/>
              <a:t>Обеспечение соблюдения интересов обучающихся</a:t>
            </a:r>
          </a:p>
          <a:p>
            <a:r>
              <a:rPr lang="ru-RU" sz="1600" dirty="0"/>
              <a:t>Важность эмоционального контакта с обучающимися (тактичность, внимательность, деликатность)</a:t>
            </a:r>
          </a:p>
          <a:p>
            <a:r>
              <a:rPr lang="ru-RU" sz="1600" dirty="0"/>
              <a:t>Предоставление обратной связи</a:t>
            </a:r>
          </a:p>
          <a:p>
            <a:endParaRPr lang="ru-RU" sz="16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AAD81C-B801-EA44-A2C3-ED23CA7A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667" y="1169610"/>
            <a:ext cx="3048000" cy="203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F2B12D-F9A4-6544-948E-F79418EA8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667" y="4407821"/>
            <a:ext cx="30480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2177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569" y="694948"/>
            <a:ext cx="5348377" cy="579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033" y="174223"/>
            <a:ext cx="10465240" cy="1105938"/>
          </a:xfrm>
          <a:solidFill>
            <a:srgbClr val="C6F5ED"/>
          </a:solidFill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ru-RU" sz="2000" b="1" dirty="0">
                <a:solidFill>
                  <a:srgbClr val="004D40"/>
                </a:solidFill>
                <a:latin typeface="+mn-lt"/>
              </a:rPr>
              <a:t>Методические рекомендации </a:t>
            </a:r>
            <a:r>
              <a:rPr lang="ru-RU" sz="2000" b="1" dirty="0" err="1">
                <a:solidFill>
                  <a:srgbClr val="004D40"/>
                </a:solidFill>
                <a:latin typeface="+mn-lt"/>
              </a:rPr>
              <a:t>Минпрос</a:t>
            </a:r>
            <a:r>
              <a:rPr lang="ru-RU" sz="2000" b="1" dirty="0">
                <a:solidFill>
                  <a:srgbClr val="004D40"/>
                </a:solidFill>
                <a:latin typeface="+mn-lt"/>
              </a:rPr>
              <a:t> РФ</a:t>
            </a:r>
            <a:br>
              <a:rPr lang="ru-RU" sz="2400" dirty="0"/>
            </a:br>
            <a:r>
              <a:rPr lang="ru-RU" sz="1800" dirty="0">
                <a:latin typeface="+mn-lt"/>
              </a:rPr>
              <a:t>«Профилактика девиантного поведения обучающихся в образовательных организациях: психолого-педагогический скрининг и формирование благоприятного социально-психологического климата», 2023 </a:t>
            </a:r>
            <a:endParaRPr lang="ru-RU" sz="2400" dirty="0"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204" y="1441449"/>
            <a:ext cx="3766349" cy="487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bject 22">
            <a:extLst>
              <a:ext uri="{FF2B5EF4-FFF2-40B4-BE49-F238E27FC236}">
                <a16:creationId xmlns:a16="http://schemas.microsoft.com/office/drawing/2014/main" id="{F3D4E156-A2E4-C64C-8C83-2B26E72D5A4D}"/>
              </a:ext>
            </a:extLst>
          </p:cNvPr>
          <p:cNvSpPr txBox="1"/>
          <p:nvPr/>
        </p:nvSpPr>
        <p:spPr>
          <a:xfrm>
            <a:off x="540772" y="5988672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12</a:t>
            </a:fld>
            <a:endParaRPr sz="2000" dirty="0">
              <a:latin typeface="+mj-lt"/>
              <a:cs typeface="Montserrat SemiBold"/>
            </a:endParaRPr>
          </a:p>
        </p:txBody>
      </p:sp>
      <p:pic>
        <p:nvPicPr>
          <p:cNvPr id="6" name="Рисунок 5" descr="http://qrcoder.ru/code/?https%3A%2F%2Fdisk.yandex.ru%2Fd%2Fe926iwb8MWc4ug&amp;10&amp;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009" y="4963771"/>
            <a:ext cx="1931087" cy="174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71493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DDE262-47F7-49D7-9A7B-55295EB295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4699" y="302665"/>
            <a:ext cx="5975034" cy="5866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8191" y="5610348"/>
            <a:ext cx="52311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" dirty="0">
                <a:solidFill>
                  <a:srgbClr val="004D40"/>
                </a:solidFill>
              </a:rPr>
              <a:t>Благодарю за внимание!</a:t>
            </a:r>
            <a:endParaRPr lang="ru-RU" sz="3600" dirty="0"/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7AF53B36-38FD-5D4E-9B89-02165CE18A63}"/>
              </a:ext>
            </a:extLst>
          </p:cNvPr>
          <p:cNvSpPr txBox="1"/>
          <p:nvPr/>
        </p:nvSpPr>
        <p:spPr>
          <a:xfrm>
            <a:off x="540772" y="6014071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13</a:t>
            </a:fld>
            <a:endParaRPr sz="2000" dirty="0">
              <a:latin typeface="+mj-lt"/>
              <a:cs typeface="Montserrat SemiBold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FE76E3-7252-DD4C-A770-68C707B6C2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8191" y="524931"/>
            <a:ext cx="4089401" cy="27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900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id="{08F92A21-CE1B-4647-85AF-F6ECA44FA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7038" y="465680"/>
            <a:ext cx="5585057" cy="321242"/>
          </a:xfrm>
          <a:prstGeom prst="rect">
            <a:avLst/>
          </a:prstGeom>
          <a:solidFill>
            <a:srgbClr val="C6F5ED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>
                <a:solidFill>
                  <a:srgbClr val="004D40"/>
                </a:solidFill>
                <a:latin typeface="+mn-lt"/>
              </a:rPr>
              <a:t>Цель </a:t>
            </a:r>
            <a:endParaRPr sz="2400" b="1" dirty="0">
              <a:latin typeface="+mn-lt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D116BF98-20E5-EA46-9818-78EDB0397B8F}"/>
              </a:ext>
            </a:extLst>
          </p:cNvPr>
          <p:cNvSpPr txBox="1"/>
          <p:nvPr/>
        </p:nvSpPr>
        <p:spPr>
          <a:xfrm>
            <a:off x="1737037" y="1052030"/>
            <a:ext cx="9950466" cy="12740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выявление </a:t>
            </a:r>
            <a:r>
              <a:rPr lang="ru-RU" dirty="0" err="1"/>
              <a:t>рискогенности</a:t>
            </a:r>
            <a:r>
              <a:rPr lang="ru-RU" dirty="0"/>
              <a:t> социально-психологических условий, формирующих психологическую готовность обучающихся к рисковому поведению (</a:t>
            </a:r>
            <a:r>
              <a:rPr lang="ru-RU" dirty="0" err="1"/>
              <a:t>аддиктивному</a:t>
            </a:r>
            <a:r>
              <a:rPr lang="ru-RU" dirty="0"/>
              <a:t>, суицидальному в </a:t>
            </a:r>
            <a:r>
              <a:rPr lang="ru-RU" dirty="0" err="1"/>
              <a:t>т.ч</a:t>
            </a:r>
            <a:r>
              <a:rPr lang="ru-RU" dirty="0"/>
              <a:t>.). </a:t>
            </a:r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796B"/>
                </a:solidFill>
              </a:rPr>
              <a:t>Результаты СПТ </a:t>
            </a:r>
            <a:r>
              <a:rPr lang="ru-RU" dirty="0"/>
              <a:t>- компонент воспитательной, профилактической деятельности и оказания адресной психологической  помощи обучающимся, педагогическим работникам, родителям.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7FE7CCC-6270-114E-A901-6ABB06CB3D89}"/>
              </a:ext>
            </a:extLst>
          </p:cNvPr>
          <p:cNvSpPr/>
          <p:nvPr/>
        </p:nvSpPr>
        <p:spPr>
          <a:xfrm>
            <a:off x="1737038" y="2820936"/>
            <a:ext cx="5585057" cy="400110"/>
          </a:xfrm>
          <a:prstGeom prst="rect">
            <a:avLst/>
          </a:prstGeom>
          <a:solidFill>
            <a:srgbClr val="C6F5E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4D40"/>
                </a:solidFill>
              </a:rPr>
              <a:t>Основные задачи СПТ</a:t>
            </a:r>
            <a:r>
              <a:rPr lang="ru-RU" sz="2000" dirty="0">
                <a:solidFill>
                  <a:srgbClr val="004D40"/>
                </a:solidFill>
              </a:rPr>
              <a:t> </a:t>
            </a:r>
          </a:p>
        </p:txBody>
      </p:sp>
      <p:sp>
        <p:nvSpPr>
          <p:cNvPr id="13" name="object 22">
            <a:extLst>
              <a:ext uri="{FF2B5EF4-FFF2-40B4-BE49-F238E27FC236}">
                <a16:creationId xmlns:a16="http://schemas.microsoft.com/office/drawing/2014/main" id="{1A445F15-C00F-A241-833A-C3459DEB66DC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3B0A1A1D-9D55-5846-BB84-61D35BE95ED3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2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E6216B-1378-7448-9AEF-E92489A0F2E4}"/>
              </a:ext>
            </a:extLst>
          </p:cNvPr>
          <p:cNvSpPr txBox="1"/>
          <p:nvPr/>
        </p:nvSpPr>
        <p:spPr>
          <a:xfrm>
            <a:off x="1497284" y="3352278"/>
            <a:ext cx="10063219" cy="2613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lnSpc>
                <a:spcPct val="130000"/>
              </a:lnSpc>
              <a:buFont typeface="ZapfDingbatsITC" pitchFamily="2" charset="0"/>
              <a:buChar char="✒"/>
            </a:lvl1pPr>
          </a:lstStyle>
          <a:p>
            <a:pPr marL="457200" indent="-457200"/>
            <a:r>
              <a:rPr lang="ru-RU" dirty="0"/>
              <a:t>Диагностика рисков разных форм рискового поведения обучающихся, в том числе </a:t>
            </a:r>
            <a:r>
              <a:rPr lang="ru-RU" dirty="0" err="1"/>
              <a:t>аддиктивного</a:t>
            </a:r>
            <a:r>
              <a:rPr lang="ru-RU" dirty="0"/>
              <a:t> поведения, </a:t>
            </a:r>
          </a:p>
          <a:p>
            <a:pPr marL="457200" indent="-457200"/>
            <a:r>
              <a:rPr lang="ru-RU" dirty="0"/>
              <a:t>Организация адресной и системной помощи обучающимся;</a:t>
            </a:r>
          </a:p>
          <a:p>
            <a:pPr marL="457200" indent="-457200"/>
            <a:r>
              <a:rPr lang="ru-RU" dirty="0"/>
              <a:t>Формирование контингента обучающихся, направляемых на профилактические медицинские осмотры;</a:t>
            </a:r>
          </a:p>
          <a:p>
            <a:pPr marL="457200" indent="-457200"/>
            <a:r>
              <a:rPr lang="ru-RU" dirty="0"/>
              <a:t>Определение направленности и содержания индивидуальных и групповых профилактических программ образовательной организации.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90409" y="6063142"/>
            <a:ext cx="8291159" cy="639177"/>
          </a:xfrm>
          <a:prstGeom prst="roundRect">
            <a:avLst/>
          </a:prstGeom>
          <a:solidFill>
            <a:srgbClr val="C6F5ED"/>
          </a:solidFill>
          <a:ln>
            <a:solidFill>
              <a:srgbClr val="00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96B"/>
                </a:solidFill>
              </a:rPr>
              <a:t>ЕМ СПТ</a:t>
            </a:r>
          </a:p>
          <a:p>
            <a:pPr algn="ctr"/>
            <a:r>
              <a:rPr lang="ru-RU" dirty="0">
                <a:solidFill>
                  <a:srgbClr val="00796B"/>
                </a:solidFill>
              </a:rPr>
              <a:t>Добровольно       Конфиденциально        Научно       Достоверно         Единообразно   </a:t>
            </a:r>
          </a:p>
        </p:txBody>
      </p:sp>
    </p:spTree>
    <p:extLst>
      <p:ext uri="{BB962C8B-B14F-4D97-AF65-F5344CB8AC3E}">
        <p14:creationId xmlns:p14="http://schemas.microsoft.com/office/powerpoint/2010/main" val="30244915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EC5E3B4A-3C31-5649-B69F-D7781831E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7085" y="357036"/>
            <a:ext cx="606924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rgbClr val="004D40"/>
                </a:solidFill>
                <a:latin typeface="+mn-lt"/>
              </a:rPr>
              <a:t>Нормативно-правовое обеспечение </a:t>
            </a:r>
            <a:endParaRPr sz="2400" b="1" dirty="0">
              <a:solidFill>
                <a:srgbClr val="004D40"/>
              </a:solidFill>
              <a:latin typeface="+mn-lt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3CBB4551-3AB5-244D-B64B-D795C116A718}"/>
              </a:ext>
            </a:extLst>
          </p:cNvPr>
          <p:cNvSpPr txBox="1"/>
          <p:nvPr/>
        </p:nvSpPr>
        <p:spPr>
          <a:xfrm>
            <a:off x="1853588" y="1485305"/>
            <a:ext cx="5279536" cy="45672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lvl="0">
              <a:spcAft>
                <a:spcPts val="1200"/>
              </a:spcAft>
            </a:pPr>
            <a:r>
              <a:rPr lang="ru-RU" sz="1400" b="1" dirty="0"/>
              <a:t>Федеральный закон </a:t>
            </a:r>
            <a:r>
              <a:rPr lang="ru-RU" sz="1400" dirty="0"/>
              <a:t>от 08.01.1998 № 3-ФЗ «О наркотических средствах и психотропных веществах», ст. 53.4</a:t>
            </a:r>
          </a:p>
          <a:p>
            <a:pPr lvl="0">
              <a:spcAft>
                <a:spcPts val="1200"/>
              </a:spcAft>
            </a:pPr>
            <a:r>
              <a:rPr lang="ru-RU" sz="1400" b="1" dirty="0"/>
              <a:t>Приказ Министерства просвещения РФ </a:t>
            </a:r>
            <a:r>
              <a:rPr lang="ru-RU" sz="1400" dirty="0"/>
              <a:t>от 02.02.2020 № 59 </a:t>
            </a:r>
            <a:br>
              <a:rPr lang="ru-RU" sz="1400" dirty="0"/>
            </a:br>
            <a:r>
              <a:rPr lang="ru-RU" sz="1400" dirty="0"/>
              <a:t>«О порядке проведения социально-психологического тестирования обучающихся в общеобразовательных организациях и профессиональных образовательных организациях»</a:t>
            </a:r>
          </a:p>
          <a:p>
            <a:pPr lvl="0">
              <a:spcAft>
                <a:spcPts val="1200"/>
              </a:spcAft>
            </a:pPr>
            <a:r>
              <a:rPr lang="ru-RU" sz="1400" b="1" dirty="0"/>
              <a:t>Приказ Министерства науки и высшего образования РФ </a:t>
            </a:r>
            <a:br>
              <a:rPr lang="ru-RU" sz="1400" b="1" dirty="0"/>
            </a:br>
            <a:r>
              <a:rPr lang="ru-RU" sz="1400" dirty="0"/>
              <a:t>от 02.02.2020 № 239 «О порядке проведения социально-психологического тестирования обучающихся в образовательных организациях высшего образования»</a:t>
            </a:r>
          </a:p>
          <a:p>
            <a:pPr lvl="0">
              <a:spcAft>
                <a:spcPts val="1200"/>
              </a:spcAft>
            </a:pPr>
            <a:r>
              <a:rPr lang="ru-RU" sz="1400" b="1" dirty="0"/>
              <a:t>Приказ Минздрава России </a:t>
            </a:r>
            <a:r>
              <a:rPr lang="ru-RU" sz="1400" dirty="0"/>
              <a:t>от 23.03.2020 № 213н «О внесении изменений в Порядок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веществ, утвержденный приказом Министерства здравоохранения Российской Федерации от 6 октября 2014 г. № 581н» (Зарегистрировано в Минюсте России 30.04.2020 № 58258)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D445AA-9F84-2645-B4A3-DB9171A2F7EC}"/>
              </a:ext>
            </a:extLst>
          </p:cNvPr>
          <p:cNvSpPr txBox="1"/>
          <p:nvPr/>
        </p:nvSpPr>
        <p:spPr>
          <a:xfrm>
            <a:off x="7715626" y="1485305"/>
            <a:ext cx="39624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Межведомственный приказ Министерства образования, науки и молодежной политики Республики Коми и Министерства здравоохранения Республики Коми </a:t>
            </a:r>
            <a:br>
              <a:rPr lang="ru-RU" sz="1400" b="1" dirty="0"/>
            </a:br>
            <a:r>
              <a:rPr lang="ru-RU" sz="1400" dirty="0"/>
              <a:t>от 28.12.2018</a:t>
            </a:r>
            <a:r>
              <a:rPr lang="ru-RU" sz="1400" b="1" dirty="0"/>
              <a:t> </a:t>
            </a:r>
            <a:r>
              <a:rPr lang="ru-RU" sz="1400" dirty="0"/>
              <a:t>№ 504-п/12/600  «Об организации межведомственного взаимодействия в ходе проведения социально-психологического тестирования и профилактических осмотров, включающих химико-токсикологические исследования, обучающихся Республики Коми» </a:t>
            </a:r>
          </a:p>
          <a:p>
            <a:pPr>
              <a:spcAft>
                <a:spcPts val="1200"/>
              </a:spcAft>
            </a:pPr>
            <a:endParaRPr lang="ru-RU" sz="700" b="1" dirty="0"/>
          </a:p>
          <a:p>
            <a:pPr>
              <a:spcAft>
                <a:spcPts val="1200"/>
              </a:spcAft>
            </a:pPr>
            <a:r>
              <a:rPr lang="ru-RU" sz="1400" b="1" dirty="0"/>
              <a:t>Приказ Министерства образования, науки </a:t>
            </a:r>
            <a:br>
              <a:rPr lang="ru-RU" sz="1400" b="1" dirty="0"/>
            </a:br>
            <a:r>
              <a:rPr lang="ru-RU" sz="1400" b="1" dirty="0"/>
              <a:t>и молодежной политики Республики Коми </a:t>
            </a:r>
            <a:br>
              <a:rPr lang="ru-RU" sz="1400" b="1" dirty="0"/>
            </a:br>
            <a:r>
              <a:rPr lang="ru-RU" sz="1400" dirty="0"/>
              <a:t>от 27.08.2024 № 491-р «О проведении социально-психологического тестирования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2024-2025 учебном году» </a:t>
            </a: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AC7BEEF8-070F-AC47-BAAF-7FF4AEF126A9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6474BDD0-D2BC-2A46-9267-283831061110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3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F924C8B-3BD0-2E4E-AEB0-DCD1D3D3B0F4}"/>
              </a:ext>
            </a:extLst>
          </p:cNvPr>
          <p:cNvSpPr txBox="1">
            <a:spLocks/>
          </p:cNvSpPr>
          <p:nvPr/>
        </p:nvSpPr>
        <p:spPr>
          <a:xfrm>
            <a:off x="1853588" y="953625"/>
            <a:ext cx="5097546" cy="321242"/>
          </a:xfrm>
          <a:prstGeom prst="rect">
            <a:avLst/>
          </a:prstGeom>
          <a:solidFill>
            <a:srgbClr val="C6F5ED"/>
          </a:solidFill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>
                <a:solidFill>
                  <a:srgbClr val="004D40"/>
                </a:solidFill>
                <a:latin typeface="+mn-lt"/>
              </a:rPr>
              <a:t>Федеральный уровень  </a:t>
            </a:r>
            <a:endParaRPr lang="ru-RU" sz="2400" b="1" dirty="0">
              <a:solidFill>
                <a:srgbClr val="004D40"/>
              </a:solidFill>
              <a:latin typeface="+mn-lt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0EA99205-06A4-F243-9FCF-D91EBA508BEA}"/>
              </a:ext>
            </a:extLst>
          </p:cNvPr>
          <p:cNvSpPr txBox="1">
            <a:spLocks/>
          </p:cNvSpPr>
          <p:nvPr/>
        </p:nvSpPr>
        <p:spPr>
          <a:xfrm>
            <a:off x="7780867" y="953625"/>
            <a:ext cx="4131734" cy="321242"/>
          </a:xfrm>
          <a:prstGeom prst="rect">
            <a:avLst/>
          </a:prstGeom>
          <a:solidFill>
            <a:srgbClr val="C6F5ED"/>
          </a:solidFill>
        </p:spPr>
        <p:txBody>
          <a:bodyPr vert="horz" wrap="square" lIns="0" tIns="13335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>
                <a:solidFill>
                  <a:srgbClr val="004D40"/>
                </a:solidFill>
                <a:latin typeface="+mn-lt"/>
              </a:rPr>
              <a:t>Региональный уровень  </a:t>
            </a:r>
            <a:endParaRPr lang="ru-RU" sz="2400" b="1" dirty="0">
              <a:solidFill>
                <a:srgbClr val="004D4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76002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7826"/>
            <a:ext cx="9304713" cy="875709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796B"/>
                </a:solidFill>
                <a:latin typeface="+mn-lt"/>
              </a:rPr>
              <a:t>Рисковое поведение </a:t>
            </a:r>
            <a:r>
              <a:rPr lang="ru-RU" sz="2000" b="1" dirty="0">
                <a:latin typeface="+mn-lt"/>
              </a:rPr>
              <a:t>– поведение, несущее добровольное допущение риска 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для здоровья и жизни субъекта:</a:t>
            </a: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084E49BE-22AD-644B-8305-FD51341AB189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655A6925-EE61-2F46-9980-C49110C60925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4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6AF28E5C-5A7B-8047-B33D-6F3A8C65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1036" y="1263535"/>
            <a:ext cx="9566564" cy="2435629"/>
          </a:xfrm>
        </p:spPr>
        <p:txBody>
          <a:bodyPr>
            <a:normAutofit/>
          </a:bodyPr>
          <a:lstStyle/>
          <a:p>
            <a:pPr lvl="0"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800" dirty="0" err="1"/>
              <a:t>Аддиктивное</a:t>
            </a:r>
            <a:r>
              <a:rPr lang="ru-RU" sz="1800" dirty="0"/>
              <a:t> поведение (наркомания, алкоголизм, интернет, компьютерная зависимость, </a:t>
            </a:r>
            <a:r>
              <a:rPr lang="ru-RU" sz="1800" dirty="0" err="1"/>
              <a:t>адреналиномания</a:t>
            </a:r>
            <a:r>
              <a:rPr lang="ru-RU" sz="1800" dirty="0"/>
              <a:t>)</a:t>
            </a:r>
          </a:p>
          <a:p>
            <a:pPr lvl="0"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800" dirty="0"/>
              <a:t>Деструктивное и </a:t>
            </a:r>
            <a:r>
              <a:rPr lang="ru-RU" sz="1800" dirty="0" err="1"/>
              <a:t>аутодеструктивное</a:t>
            </a:r>
            <a:r>
              <a:rPr lang="ru-RU" sz="1800" dirty="0"/>
              <a:t> поведение, не связанные с </a:t>
            </a:r>
            <a:r>
              <a:rPr lang="ru-RU" sz="1800" dirty="0" err="1"/>
              <a:t>аддикциями</a:t>
            </a:r>
            <a:r>
              <a:rPr lang="ru-RU" sz="1800" dirty="0"/>
              <a:t> (суицид, буллинг, расстройства пищевого поведения) </a:t>
            </a:r>
          </a:p>
          <a:p>
            <a:pPr lvl="0" indent="-220663">
              <a:spcBef>
                <a:spcPts val="1600"/>
              </a:spcBef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1800" dirty="0"/>
              <a:t>Поведение, связанное с деструктивным характером социальных групп и объединений – интернет-среда и социальные сети, вовлечение в организации экстремистского содержания (АУЕ, автономный </a:t>
            </a:r>
            <a:r>
              <a:rPr lang="ru-RU" sz="1800" dirty="0" err="1"/>
              <a:t>скулшутинг</a:t>
            </a:r>
            <a:r>
              <a:rPr lang="ru-RU" sz="1800" dirty="0"/>
              <a:t>, деструктивные культы)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BEAEA6-BDC4-8645-9389-B01D10F5C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867" y="4069508"/>
            <a:ext cx="3048000" cy="203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43B975-3FFC-4345-8DC2-EA113BBA7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067" y="4069508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6390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712" y="474815"/>
            <a:ext cx="8046498" cy="8668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4D40"/>
                </a:solidFill>
                <a:latin typeface="+mn-lt"/>
              </a:rPr>
              <a:t>Особенности обучающихся , склонных к рисковому поведению, исследуемые ЕМ СПТ</a:t>
            </a:r>
            <a:endParaRPr lang="ru-RU" sz="2400" dirty="0">
              <a:solidFill>
                <a:srgbClr val="004D4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884" y="4592625"/>
            <a:ext cx="5348979" cy="1751266"/>
          </a:xfrm>
          <a:solidFill>
            <a:srgbClr val="C6F5ED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4D40"/>
                </a:solidFill>
              </a:rPr>
              <a:t>Регуляторный компонент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(борьба импульсивных стремлений обучающихся, склонных к риску, дилемма «наслаждение-аскеза», усиливающей напряженность и </a:t>
            </a:r>
            <a:r>
              <a:rPr lang="ru-RU" sz="1800" dirty="0" err="1"/>
              <a:t>актуализированность</a:t>
            </a:r>
            <a:r>
              <a:rPr lang="ru-RU" sz="1800" dirty="0"/>
              <a:t> рисковых паттернов и готовность к ним)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730066" y="3714470"/>
            <a:ext cx="3798278" cy="9555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dirty="0"/>
              <a:t>СТЕПЕНЬ</a:t>
            </a:r>
            <a:r>
              <a:rPr lang="ru-RU" sz="1800" dirty="0"/>
              <a:t> оппозиционности, </a:t>
            </a:r>
            <a:r>
              <a:rPr lang="ru-RU" sz="1800" dirty="0" err="1"/>
              <a:t>протестности</a:t>
            </a:r>
            <a:r>
              <a:rPr lang="ru-RU" sz="1800" dirty="0"/>
              <a:t>, либо включенности и продуктивности обучающегося</a:t>
            </a:r>
          </a:p>
        </p:txBody>
      </p:sp>
      <p:sp>
        <p:nvSpPr>
          <p:cNvPr id="7" name="object 22">
            <a:extLst>
              <a:ext uri="{FF2B5EF4-FFF2-40B4-BE49-F238E27FC236}">
                <a16:creationId xmlns:a16="http://schemas.microsoft.com/office/drawing/2014/main" id="{DCDFF4FA-8EF8-4D4C-9D58-82C37A75C684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1B951198-C3C6-4145-B731-A8B2A028DD77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5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57AED2-58EB-F942-8C95-C005E9FE8009}"/>
              </a:ext>
            </a:extLst>
          </p:cNvPr>
          <p:cNvSpPr txBox="1"/>
          <p:nvPr/>
        </p:nvSpPr>
        <p:spPr>
          <a:xfrm>
            <a:off x="1923886" y="1459273"/>
            <a:ext cx="5348979" cy="1200329"/>
          </a:xfrm>
          <a:prstGeom prst="rect">
            <a:avLst/>
          </a:prstGeom>
          <a:solidFill>
            <a:srgbClr val="C6F5ED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4D40"/>
                </a:solidFill>
              </a:rPr>
              <a:t>Когнитивный компонент </a:t>
            </a:r>
          </a:p>
          <a:p>
            <a:r>
              <a:rPr lang="ru-RU" dirty="0"/>
              <a:t>(соблюдение норм и правил) – от решения конфликта между свободой или несвободой от соблюдения правил и норм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65DA4-3C1C-AC40-8811-662A0B4AC1E7}"/>
              </a:ext>
            </a:extLst>
          </p:cNvPr>
          <p:cNvSpPr txBox="1"/>
          <p:nvPr/>
        </p:nvSpPr>
        <p:spPr>
          <a:xfrm>
            <a:off x="1923885" y="2894723"/>
            <a:ext cx="5348979" cy="1477328"/>
          </a:xfrm>
          <a:prstGeom prst="rect">
            <a:avLst/>
          </a:prstGeom>
          <a:solidFill>
            <a:srgbClr val="C6F5ED"/>
          </a:solidFill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004D40"/>
                </a:solidFill>
              </a:rPr>
              <a:t>Интенциональный</a:t>
            </a:r>
            <a:r>
              <a:rPr lang="ru-RU" b="1" dirty="0">
                <a:solidFill>
                  <a:srgbClr val="004D40"/>
                </a:solidFill>
              </a:rPr>
              <a:t> компонент </a:t>
            </a:r>
          </a:p>
          <a:p>
            <a:r>
              <a:rPr lang="ru-RU" dirty="0"/>
              <a:t>(враждебность среды – репрессирующей или провоцирующей на ненормативное поведение), стремление быть в позитивном социуме и в то же время в оппозиции к нему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730066" y="2263376"/>
            <a:ext cx="3798278" cy="9883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800" b="1" dirty="0"/>
              <a:t>СТЕПЕНЬ</a:t>
            </a:r>
            <a:r>
              <a:rPr lang="ru-RU" sz="1800" dirty="0"/>
              <a:t> социальной включенности или изолированности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68050" y="149160"/>
            <a:ext cx="311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00796B"/>
              </a:buClr>
            </a:pPr>
            <a:r>
              <a:rPr lang="ru-RU" sz="1600" b="1" dirty="0">
                <a:solidFill>
                  <a:srgbClr val="FF0000"/>
                </a:solidFill>
              </a:rPr>
              <a:t>Методологический ключ ЕМ СПТ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06243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445" y="1318804"/>
            <a:ext cx="9933355" cy="513279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600"/>
              </a:spcBef>
              <a:buClr>
                <a:srgbClr val="00796B"/>
              </a:buClr>
              <a:buFont typeface="Wingdings" pitchFamily="2" charset="2"/>
              <a:buChar char="q"/>
            </a:pPr>
            <a:r>
              <a:rPr lang="ru-RU" sz="1800" b="1" dirty="0">
                <a:solidFill>
                  <a:srgbClr val="00796B"/>
                </a:solidFill>
              </a:rPr>
              <a:t>Социально-средовые</a:t>
            </a:r>
            <a:r>
              <a:rPr lang="ru-RU" sz="1800" b="1" dirty="0"/>
              <a:t> </a:t>
            </a:r>
            <a:r>
              <a:rPr lang="ru-RU" sz="1800" dirty="0"/>
              <a:t>(снижение уровня образованности и культуры, асоциальная </a:t>
            </a:r>
            <a:r>
              <a:rPr lang="ru-RU" sz="1800" dirty="0" err="1"/>
              <a:t>рефгруппа</a:t>
            </a:r>
            <a:r>
              <a:rPr lang="ru-RU" sz="1800" dirty="0"/>
              <a:t>, отвержение, безнадзорность, школьная </a:t>
            </a:r>
            <a:r>
              <a:rPr lang="ru-RU" sz="1800" dirty="0" err="1"/>
              <a:t>дезадаптация</a:t>
            </a:r>
            <a:r>
              <a:rPr lang="ru-RU" sz="1800" dirty="0"/>
              <a:t>, неорганизованный досуг)</a:t>
            </a:r>
          </a:p>
          <a:p>
            <a:pPr>
              <a:lnSpc>
                <a:spcPct val="110000"/>
              </a:lnSpc>
              <a:spcBef>
                <a:spcPts val="1600"/>
              </a:spcBef>
              <a:buClr>
                <a:srgbClr val="00796B"/>
              </a:buClr>
              <a:buFont typeface="Wingdings" pitchFamily="2" charset="2"/>
              <a:buChar char="q"/>
            </a:pPr>
            <a:r>
              <a:rPr lang="ru-RU" sz="1800" b="1" dirty="0">
                <a:solidFill>
                  <a:srgbClr val="00796B"/>
                </a:solidFill>
              </a:rPr>
              <a:t>Семейные</a:t>
            </a:r>
            <a:r>
              <a:rPr lang="ru-RU" sz="1800" b="1" dirty="0"/>
              <a:t> </a:t>
            </a:r>
            <a:r>
              <a:rPr lang="ru-RU" sz="1800" dirty="0"/>
              <a:t>(неполная семья, алкоголизация родителей, </a:t>
            </a:r>
            <a:r>
              <a:rPr lang="ru-RU" sz="1800" dirty="0" err="1"/>
              <a:t>патохарактерологические</a:t>
            </a:r>
            <a:r>
              <a:rPr lang="ru-RU" sz="1800" dirty="0"/>
              <a:t> особенности родителей,  жесткость, авторитарный стиль воспитания, двойные стандарты, </a:t>
            </a:r>
            <a:r>
              <a:rPr lang="ru-RU" sz="1800" dirty="0" err="1"/>
              <a:t>гипо</a:t>
            </a:r>
            <a:r>
              <a:rPr lang="ru-RU" sz="1800" dirty="0"/>
              <a:t>- или </a:t>
            </a:r>
            <a:r>
              <a:rPr lang="ru-RU" sz="1800" dirty="0" err="1"/>
              <a:t>гиперопека</a:t>
            </a:r>
            <a:r>
              <a:rPr lang="ru-RU" sz="1800" dirty="0"/>
              <a:t>, затяжные конфликты с родителями, отсутствие эмоционального контакта с родителями и т.д.)</a:t>
            </a:r>
          </a:p>
          <a:p>
            <a:pPr>
              <a:lnSpc>
                <a:spcPct val="110000"/>
              </a:lnSpc>
              <a:spcBef>
                <a:spcPts val="1600"/>
              </a:spcBef>
              <a:buClr>
                <a:srgbClr val="00796B"/>
              </a:buClr>
              <a:buFont typeface="Wingdings" pitchFamily="2" charset="2"/>
              <a:buChar char="q"/>
            </a:pPr>
            <a:r>
              <a:rPr lang="ru-RU" sz="1800" b="1" dirty="0">
                <a:solidFill>
                  <a:srgbClr val="00796B"/>
                </a:solidFill>
              </a:rPr>
              <a:t>Медицинские</a:t>
            </a:r>
            <a:r>
              <a:rPr lang="ru-RU" sz="1800" b="1" dirty="0"/>
              <a:t> </a:t>
            </a:r>
            <a:r>
              <a:rPr lang="ru-RU" sz="1800" dirty="0"/>
              <a:t>(олигофрения, психопатии, патологии ГМ, ЧМТ, ПТСР, СДВГ и т.д.)</a:t>
            </a:r>
          </a:p>
          <a:p>
            <a:pPr>
              <a:lnSpc>
                <a:spcPct val="110000"/>
              </a:lnSpc>
              <a:spcBef>
                <a:spcPts val="1600"/>
              </a:spcBef>
              <a:buClr>
                <a:srgbClr val="00796B"/>
              </a:buClr>
              <a:buFont typeface="Wingdings" pitchFamily="2" charset="2"/>
              <a:buChar char="q"/>
            </a:pPr>
            <a:r>
              <a:rPr lang="ru-RU" sz="1800" b="1" dirty="0">
                <a:solidFill>
                  <a:srgbClr val="00796B"/>
                </a:solidFill>
              </a:rPr>
              <a:t>Индивидуально-психологические</a:t>
            </a:r>
            <a:r>
              <a:rPr lang="ru-RU" sz="1800" b="1" dirty="0"/>
              <a:t> </a:t>
            </a:r>
            <a:r>
              <a:rPr lang="ru-RU" sz="1800" dirty="0"/>
              <a:t>(ведомость, слабый самоконтроль, импульсивность, дисфории, злобность, мстительность, завистливость, примитивность потребностей, </a:t>
            </a:r>
            <a:r>
              <a:rPr lang="ru-RU" sz="1800" dirty="0" err="1"/>
              <a:t>потребительство</a:t>
            </a:r>
            <a:r>
              <a:rPr lang="ru-RU" sz="1800" dirty="0"/>
              <a:t>, фрустрация потребностей, неспособность предвидеть последствия своего поведения, стремление самоутвердиться или фрустрация этого стремления, гедонистические установки, проявление физической агрессии к людям, неадекватная замкнутость, отчуждение, самоизоляция и пр.)</a:t>
            </a:r>
          </a:p>
          <a:p>
            <a:pPr>
              <a:lnSpc>
                <a:spcPct val="110000"/>
              </a:lnSpc>
              <a:buClr>
                <a:srgbClr val="00796B"/>
              </a:buClr>
              <a:buFont typeface="Wingdings" pitchFamily="2" charset="2"/>
              <a:buChar char="q"/>
            </a:pPr>
            <a:endParaRPr lang="ru-RU" sz="1800" dirty="0"/>
          </a:p>
          <a:p>
            <a:pPr>
              <a:lnSpc>
                <a:spcPct val="110000"/>
              </a:lnSpc>
              <a:buClr>
                <a:srgbClr val="00796B"/>
              </a:buClr>
              <a:buFont typeface="Wingdings" pitchFamily="2" charset="2"/>
              <a:buChar char="q"/>
            </a:pPr>
            <a:endParaRPr lang="ru-RU" sz="1800" dirty="0"/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7EEA00C2-DE2E-F24E-B524-C463AA5D9DBC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6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A6F052-851E-934B-98D6-CC289CF5DAD9}"/>
              </a:ext>
            </a:extLst>
          </p:cNvPr>
          <p:cNvSpPr txBox="1">
            <a:spLocks/>
          </p:cNvSpPr>
          <p:nvPr/>
        </p:nvSpPr>
        <p:spPr>
          <a:xfrm>
            <a:off x="1674444" y="626533"/>
            <a:ext cx="9124185" cy="55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004D40"/>
                </a:solidFill>
                <a:latin typeface="+mn-lt"/>
              </a:rPr>
              <a:t>Факторы рискового поведения, основополагающие для ЕМ СПТ</a:t>
            </a:r>
            <a:endParaRPr lang="ru-RU" sz="2400" dirty="0">
              <a:solidFill>
                <a:srgbClr val="004D4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68050" y="149160"/>
            <a:ext cx="3119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00796B"/>
              </a:buClr>
            </a:pPr>
            <a:r>
              <a:rPr lang="ru-RU" sz="1600" b="1" dirty="0">
                <a:solidFill>
                  <a:srgbClr val="FF0000"/>
                </a:solidFill>
              </a:rPr>
              <a:t>Методологический ключ ЕМ СПТ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0678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084" y="63951"/>
            <a:ext cx="5453743" cy="7778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4D40"/>
                </a:solidFill>
                <a:latin typeface="+mn-lt"/>
              </a:rPr>
              <a:t>Исследуемые факторы риска и защиты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980" y="882650"/>
            <a:ext cx="5112553" cy="440901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dirty="0">
                <a:solidFill>
                  <a:srgbClr val="00796B"/>
                </a:solidFill>
              </a:rPr>
              <a:t>Кроме имевшихся </a:t>
            </a:r>
            <a:r>
              <a:rPr lang="ru-RU" sz="1800" b="1" dirty="0">
                <a:solidFill>
                  <a:srgbClr val="FF0000"/>
                </a:solidFill>
              </a:rPr>
              <a:t>ФАКТОРОВ РИСКА</a:t>
            </a:r>
            <a:r>
              <a:rPr lang="ru-RU" sz="1800" b="1" dirty="0">
                <a:solidFill>
                  <a:srgbClr val="00796B"/>
                </a:solidFill>
              </a:rPr>
              <a:t>: </a:t>
            </a:r>
            <a:br>
              <a:rPr lang="en-US" sz="1800" b="1" dirty="0">
                <a:solidFill>
                  <a:srgbClr val="00796B"/>
                </a:solidFill>
              </a:rPr>
            </a:br>
            <a:r>
              <a:rPr lang="ru-RU" sz="1800" dirty="0"/>
              <a:t>потребность в одобрении / внимании группы, </a:t>
            </a:r>
            <a:br>
              <a:rPr lang="en-US" sz="1800" dirty="0"/>
            </a:br>
            <a:r>
              <a:rPr lang="ru-RU" sz="1800" dirty="0"/>
              <a:t>принятие асоциальных (аддиктивных) установок, </a:t>
            </a:r>
            <a:br>
              <a:rPr lang="en-US" sz="1800" dirty="0"/>
            </a:br>
            <a:r>
              <a:rPr lang="ru-RU" sz="1800" dirty="0"/>
              <a:t>стремление / склонность к риску, </a:t>
            </a:r>
            <a:br>
              <a:rPr lang="en-US" sz="1800" dirty="0"/>
            </a:br>
            <a:r>
              <a:rPr lang="ru-RU" sz="1800" dirty="0"/>
              <a:t>импульсивность, </a:t>
            </a:r>
            <a:br>
              <a:rPr lang="en-US" sz="1800" dirty="0"/>
            </a:br>
            <a:r>
              <a:rPr lang="ru-RU" sz="1800" dirty="0"/>
              <a:t>тревожность, </a:t>
            </a:r>
            <a:br>
              <a:rPr lang="en-US" sz="1800" dirty="0"/>
            </a:br>
            <a:r>
              <a:rPr lang="ru-RU" sz="1800" dirty="0" err="1"/>
              <a:t>фрустрированность</a:t>
            </a:r>
            <a:r>
              <a:rPr lang="ru-RU" sz="1800" dirty="0"/>
              <a:t>, </a:t>
            </a:r>
            <a:br>
              <a:rPr lang="en-US" sz="1800" dirty="0"/>
            </a:br>
            <a:r>
              <a:rPr lang="ru-RU" sz="1800" dirty="0"/>
              <a:t>плохая приспосабливаемость, </a:t>
            </a:r>
            <a:br>
              <a:rPr lang="en-US" sz="1800" dirty="0"/>
            </a:br>
            <a:r>
              <a:rPr lang="ru-RU" sz="1800" dirty="0"/>
              <a:t>зависимость </a:t>
            </a:r>
            <a:br>
              <a:rPr lang="en-US" sz="1800" dirty="0"/>
            </a:br>
            <a:r>
              <a:rPr lang="ru-RU" sz="1800" dirty="0"/>
              <a:t>и склонность к </a:t>
            </a:r>
            <a:r>
              <a:rPr lang="ru-RU" sz="1800" dirty="0" err="1"/>
              <a:t>делинквентности</a:t>
            </a:r>
            <a:r>
              <a:rPr lang="ru-RU" sz="1800" dirty="0"/>
              <a:t>.</a:t>
            </a:r>
          </a:p>
        </p:txBody>
      </p:sp>
      <p:sp>
        <p:nvSpPr>
          <p:cNvPr id="5" name="object 22">
            <a:extLst>
              <a:ext uri="{FF2B5EF4-FFF2-40B4-BE49-F238E27FC236}">
                <a16:creationId xmlns:a16="http://schemas.microsoft.com/office/drawing/2014/main" id="{7CD3545E-941B-8A49-9E7E-4ACDABEA78B3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7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0CBF5BA-DF1C-E34D-95C1-805B4817A551}"/>
              </a:ext>
            </a:extLst>
          </p:cNvPr>
          <p:cNvSpPr txBox="1">
            <a:spLocks/>
          </p:cNvSpPr>
          <p:nvPr/>
        </p:nvSpPr>
        <p:spPr>
          <a:xfrm>
            <a:off x="7484533" y="868892"/>
            <a:ext cx="4174067" cy="4422775"/>
          </a:xfrm>
          <a:prstGeom prst="rect">
            <a:avLst/>
          </a:prstGeom>
          <a:solidFill>
            <a:srgbClr val="C6F5ED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00796B"/>
                </a:solidFill>
              </a:rPr>
              <a:t>Кроме имевшихся </a:t>
            </a:r>
            <a:r>
              <a:rPr lang="ru-RU" sz="1800" b="1" dirty="0">
                <a:solidFill>
                  <a:srgbClr val="FF0000"/>
                </a:solidFill>
              </a:rPr>
              <a:t>ФАКТОРОВ ЗАЩИТЫ</a:t>
            </a:r>
            <a:r>
              <a:rPr lang="ru-RU" sz="1800" b="1" dirty="0">
                <a:solidFill>
                  <a:srgbClr val="00796B"/>
                </a:solidFill>
              </a:rPr>
              <a:t>: </a:t>
            </a:r>
            <a:br>
              <a:rPr lang="en-US" sz="1800" b="1" dirty="0">
                <a:solidFill>
                  <a:srgbClr val="00796B"/>
                </a:solidFill>
              </a:rPr>
            </a:br>
            <a:r>
              <a:rPr lang="ru-RU" sz="1800" dirty="0"/>
              <a:t>принятие родителями, </a:t>
            </a:r>
            <a:br>
              <a:rPr lang="en-US" sz="1800" dirty="0"/>
            </a:br>
            <a:r>
              <a:rPr lang="ru-RU" sz="1800" dirty="0"/>
              <a:t>принятие одноклассниками, </a:t>
            </a:r>
            <a:br>
              <a:rPr lang="en-US" sz="1800" dirty="0"/>
            </a:br>
            <a:r>
              <a:rPr lang="ru-RU" sz="1800" dirty="0"/>
              <a:t>социальная активность, </a:t>
            </a:r>
            <a:br>
              <a:rPr lang="en-US" sz="1800" dirty="0"/>
            </a:br>
            <a:r>
              <a:rPr lang="ru-RU" sz="1800" dirty="0"/>
              <a:t>самоконтроль поведения, </a:t>
            </a:r>
            <a:br>
              <a:rPr lang="en-US" sz="1800" dirty="0"/>
            </a:br>
            <a:r>
              <a:rPr lang="ru-RU" sz="1800" dirty="0" err="1"/>
              <a:t>самоэффективность</a:t>
            </a:r>
            <a:r>
              <a:rPr lang="ru-RU" sz="1800" dirty="0"/>
              <a:t> </a:t>
            </a:r>
            <a:br>
              <a:rPr lang="en-US" sz="1800" dirty="0"/>
            </a:br>
            <a:r>
              <a:rPr lang="ru-RU" sz="1800" dirty="0" err="1"/>
              <a:t>адаптированность</a:t>
            </a:r>
            <a:r>
              <a:rPr lang="ru-RU" sz="1800" dirty="0"/>
              <a:t> к нормам, </a:t>
            </a:r>
            <a:br>
              <a:rPr lang="en-US" sz="1800" dirty="0"/>
            </a:br>
            <a:r>
              <a:rPr lang="ru-RU" sz="1800" dirty="0" err="1"/>
              <a:t>фрустрационная</a:t>
            </a:r>
            <a:r>
              <a:rPr lang="ru-RU" sz="1800" dirty="0"/>
              <a:t> устойчивость, </a:t>
            </a:r>
            <a:br>
              <a:rPr lang="en-US" sz="1800" dirty="0"/>
            </a:br>
            <a:r>
              <a:rPr lang="ru-RU" sz="1800" dirty="0"/>
              <a:t>дружелюбие и открытость.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900821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304" y="246593"/>
            <a:ext cx="10113761" cy="79480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</a:rPr>
              <a:t>Внимание!!!!!  </a:t>
            </a:r>
            <a:r>
              <a:rPr lang="ru-RU" sz="2400" b="1" dirty="0">
                <a:latin typeface="+mn-lt"/>
              </a:rPr>
              <a:t>В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004D40"/>
                </a:solidFill>
                <a:latin typeface="+mn-lt"/>
              </a:rPr>
              <a:t>методику ЕМ СПТ внесены изменения (2024-2025 уч.г.)</a:t>
            </a: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4FDE8DAE-CA76-504B-977E-C383DFFDC1A3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8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80304" y="1041402"/>
            <a:ext cx="10113761" cy="5598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>
              <a:lnSpc>
                <a:spcPct val="100000"/>
              </a:lnSpc>
              <a:spcBef>
                <a:spcPts val="1000"/>
              </a:spcBef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2000" dirty="0">
                <a:latin typeface="+mn-lt"/>
                <a:ea typeface="+mn-ea"/>
                <a:cs typeface="+mn-cs"/>
              </a:rPr>
              <a:t>Изменились поправочные коэффициенты к шкале суммарных баллов факторов риска при достижении критических показателей.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2000" dirty="0">
                <a:latin typeface="+mn-lt"/>
                <a:ea typeface="+mn-ea"/>
                <a:cs typeface="+mn-cs"/>
              </a:rPr>
              <a:t>Изменились показатели нормативных интервалов КВЕРИПО и ИРП с учетом ошибки измерения.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2000" dirty="0">
                <a:latin typeface="+mn-lt"/>
                <a:ea typeface="+mn-ea"/>
                <a:cs typeface="+mn-cs"/>
              </a:rPr>
              <a:t>Изменились показатели КВЕРИПО и ИРП для определения вероятности рискового поведения (в том числе </a:t>
            </a:r>
            <a:r>
              <a:rPr lang="ru-RU" sz="2000" dirty="0" err="1">
                <a:latin typeface="+mn-lt"/>
                <a:ea typeface="+mn-ea"/>
                <a:cs typeface="+mn-cs"/>
              </a:rPr>
              <a:t>аддиктивного</a:t>
            </a:r>
            <a:r>
              <a:rPr lang="ru-RU" sz="2000" dirty="0">
                <a:latin typeface="+mn-lt"/>
                <a:ea typeface="+mn-ea"/>
                <a:cs typeface="+mn-cs"/>
              </a:rPr>
              <a:t>) поведения и уязвимости личности:</a:t>
            </a: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rgbClr val="00796B"/>
              </a:buClr>
            </a:pPr>
            <a:r>
              <a:rPr lang="ru-RU" sz="2000" b="1" dirty="0">
                <a:solidFill>
                  <a:srgbClr val="004D40"/>
                </a:solidFill>
                <a:latin typeface="+mn-lt"/>
                <a:ea typeface="+mn-ea"/>
                <a:cs typeface="+mn-cs"/>
              </a:rPr>
              <a:t>ИРП: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2000" dirty="0">
                <a:latin typeface="+mn-lt"/>
                <a:ea typeface="+mn-ea"/>
                <a:cs typeface="+mn-cs"/>
              </a:rPr>
              <a:t>Низкая вероятность проявлений РП, 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2000" dirty="0">
                <a:latin typeface="+mn-lt"/>
                <a:ea typeface="+mn-ea"/>
                <a:cs typeface="+mn-cs"/>
              </a:rPr>
              <a:t>Высокая вероятность проявлений РП, 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2000" dirty="0">
                <a:latin typeface="+mn-lt"/>
                <a:ea typeface="+mn-ea"/>
                <a:cs typeface="+mn-cs"/>
              </a:rPr>
              <a:t>Высочайшая вероятность проявлений РП, </a:t>
            </a:r>
          </a:p>
          <a:p>
            <a:pPr>
              <a:lnSpc>
                <a:spcPct val="100000"/>
              </a:lnSpc>
              <a:spcBef>
                <a:spcPts val="1000"/>
              </a:spcBef>
              <a:buClr>
                <a:srgbClr val="00796B"/>
              </a:buClr>
            </a:pPr>
            <a:r>
              <a:rPr lang="ru-RU" sz="2000" b="1" dirty="0">
                <a:solidFill>
                  <a:srgbClr val="004D40"/>
                </a:solidFill>
                <a:latin typeface="+mn-lt"/>
                <a:ea typeface="+mn-ea"/>
                <a:cs typeface="+mn-cs"/>
              </a:rPr>
              <a:t>КВЕРИПО: 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2000" dirty="0">
                <a:latin typeface="+mn-lt"/>
                <a:ea typeface="+mn-ea"/>
                <a:cs typeface="+mn-cs"/>
              </a:rPr>
              <a:t>Низкая уязвимость. Факторы защиты справляются с опасностями, </a:t>
            </a:r>
          </a:p>
          <a:p>
            <a:pPr marL="228600" indent="-228600">
              <a:lnSpc>
                <a:spcPct val="100000"/>
              </a:lnSpc>
              <a:spcBef>
                <a:spcPts val="1000"/>
              </a:spcBef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2000" dirty="0">
                <a:latin typeface="+mn-lt"/>
                <a:ea typeface="+mn-ea"/>
                <a:cs typeface="+mn-cs"/>
              </a:rPr>
              <a:t>Высокая уязвимость. Факторы защиты не справляются с опасностями. </a:t>
            </a:r>
            <a:br>
              <a:rPr lang="ru-RU" sz="2000" dirty="0">
                <a:latin typeface="+mn-lt"/>
                <a:ea typeface="+mn-ea"/>
                <a:cs typeface="+mn-cs"/>
              </a:rPr>
            </a:br>
            <a:r>
              <a:rPr lang="ru-RU" sz="2000" dirty="0">
                <a:latin typeface="+mn-lt"/>
                <a:ea typeface="+mn-ea"/>
                <a:cs typeface="+mn-cs"/>
              </a:rPr>
              <a:t>Высокая подверженность вовлечению в аддиктивное поведение 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280217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734" y="211667"/>
            <a:ext cx="5020733" cy="67733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4D40"/>
                </a:solidFill>
                <a:latin typeface="+mn-lt"/>
              </a:rPr>
              <a:t>Программный комплекс АРМБОС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894" y="961375"/>
            <a:ext cx="7554477" cy="578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bject 22">
            <a:extLst>
              <a:ext uri="{FF2B5EF4-FFF2-40B4-BE49-F238E27FC236}">
                <a16:creationId xmlns:a16="http://schemas.microsoft.com/office/drawing/2014/main" id="{9CBE3322-0753-934C-9DBF-AA5515423773}"/>
              </a:ext>
            </a:extLst>
          </p:cNvPr>
          <p:cNvSpPr txBox="1"/>
          <p:nvPr/>
        </p:nvSpPr>
        <p:spPr>
          <a:xfrm>
            <a:off x="532305" y="59717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t>9</a:t>
            </a:fld>
            <a:endParaRPr sz="2000" dirty="0">
              <a:latin typeface="+mj-lt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2737386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861</Words>
  <Application>Microsoft Office PowerPoint</Application>
  <PresentationFormat>Широкоэкранный</PresentationFormat>
  <Paragraphs>107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Цель </vt:lpstr>
      <vt:lpstr>Нормативно-правовое обеспечение </vt:lpstr>
      <vt:lpstr>Рисковое поведение – поведение, несущее добровольное допущение риска  для здоровья и жизни субъекта:</vt:lpstr>
      <vt:lpstr>Особенности обучающихся , склонных к рисковому поведению, исследуемые ЕМ СПТ</vt:lpstr>
      <vt:lpstr>Презентация PowerPoint</vt:lpstr>
      <vt:lpstr>Исследуемые факторы риска и защиты</vt:lpstr>
      <vt:lpstr>Внимание!!!!!  В методику ЕМ СПТ внесены изменения (2024-2025 уч.г.)</vt:lpstr>
      <vt:lpstr>Программный комплекс АРМБОС</vt:lpstr>
      <vt:lpstr>Этапы Тестирования </vt:lpstr>
      <vt:lpstr>Мотивирование родителей и педагогов</vt:lpstr>
      <vt:lpstr>Методические рекомендации Минпрос РФ «Профилактика девиантного поведения обучающихся в образовательных организациях: психолого-педагогический скрининг и формирование благоприятного социально-психологического климата», 2023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Мария Гудырева</cp:lastModifiedBy>
  <cp:revision>151</cp:revision>
  <dcterms:created xsi:type="dcterms:W3CDTF">2022-08-02T07:33:58Z</dcterms:created>
  <dcterms:modified xsi:type="dcterms:W3CDTF">2024-09-05T10:01:31Z</dcterms:modified>
</cp:coreProperties>
</file>